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95" r:id="rId5"/>
    <p:sldId id="284" r:id="rId6"/>
    <p:sldId id="302" r:id="rId7"/>
    <p:sldId id="279" r:id="rId8"/>
    <p:sldId id="278" r:id="rId9"/>
    <p:sldId id="299" r:id="rId10"/>
    <p:sldId id="293" r:id="rId11"/>
    <p:sldId id="306" r:id="rId12"/>
    <p:sldId id="303" r:id="rId13"/>
    <p:sldId id="268" r:id="rId14"/>
    <p:sldId id="296" r:id="rId15"/>
    <p:sldId id="301" r:id="rId16"/>
    <p:sldId id="305" r:id="rId17"/>
    <p:sldId id="304" r:id="rId18"/>
    <p:sldId id="294" r:id="rId19"/>
    <p:sldId id="277" r:id="rId20"/>
    <p:sldId id="297" r:id="rId21"/>
    <p:sldId id="28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BD39940-F18E-4B9D-B968-342F2E3C5CD6}">
          <p14:sldIdLst>
            <p14:sldId id="295"/>
            <p14:sldId id="284"/>
            <p14:sldId id="302"/>
            <p14:sldId id="279"/>
            <p14:sldId id="278"/>
            <p14:sldId id="299"/>
            <p14:sldId id="293"/>
            <p14:sldId id="306"/>
            <p14:sldId id="303"/>
            <p14:sldId id="268"/>
            <p14:sldId id="296"/>
            <p14:sldId id="301"/>
            <p14:sldId id="305"/>
            <p14:sldId id="304"/>
            <p14:sldId id="294"/>
            <p14:sldId id="277"/>
            <p14:sldId id="297"/>
            <p14:sldId id="28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F00"/>
    <a:srgbClr val="404000"/>
    <a:srgbClr val="878700"/>
    <a:srgbClr val="501000"/>
    <a:srgbClr val="3D3D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73" autoAdjust="0"/>
    <p:restoredTop sz="94879" autoAdjust="0"/>
  </p:normalViewPr>
  <p:slideViewPr>
    <p:cSldViewPr snapToGrid="0">
      <p:cViewPr>
        <p:scale>
          <a:sx n="76" d="100"/>
          <a:sy n="76" d="100"/>
        </p:scale>
        <p:origin x="1770" y="648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DATA</c:v>
                </c:pt>
                <c:pt idx="1">
                  <c:v>DATA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</c:v>
                </c:pt>
                <c:pt idx="1">
                  <c:v>3</c:v>
                </c:pt>
                <c:pt idx="2">
                  <c:v>4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0E7-4740-9837-CFC14B87E72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DATA</c:v>
                </c:pt>
                <c:pt idx="1">
                  <c:v>DATA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5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0E7-4740-9837-CFC14B87E72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DATA</c:v>
                </c:pt>
                <c:pt idx="1">
                  <c:v>DATA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3</c:v>
                </c:pt>
                <c:pt idx="1">
                  <c:v>1</c:v>
                </c:pt>
                <c:pt idx="2">
                  <c:v>6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0E7-4740-9837-CFC14B87E72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9303151"/>
        <c:axId val="139305071"/>
      </c:barChart>
      <c:catAx>
        <c:axId val="1393031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9305071"/>
        <c:crosses val="autoZero"/>
        <c:auto val="1"/>
        <c:lblAlgn val="ctr"/>
        <c:lblOffset val="100"/>
        <c:noMultiLvlLbl val="0"/>
      </c:catAx>
      <c:valAx>
        <c:axId val="1393050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9303151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jpeg>
</file>

<file path=ppt/media/image18.jpg>
</file>

<file path=ppt/media/image19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685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2033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3950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5026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1267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580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970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2176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3297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3925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7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9/5/2024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hyperlink" Target="https://doi.org/10.1016/j.dss.2009.05.016" TargetMode="Externa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dataset/186/wine+quality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jpg"/><Relationship Id="rId4" Type="http://schemas.openxmlformats.org/officeDocument/2006/relationships/hyperlink" Target="https://www.sciencedirect.com/science/article/abs/pii/S0167923609001377?via%3Dihub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xhere.com/pt/photo/709926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6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6697" y="5905850"/>
            <a:ext cx="9479560" cy="872454"/>
          </a:xfrm>
        </p:spPr>
        <p:txBody>
          <a:bodyPr tIns="0" bIns="0" anchor="t" anchorCtr="0">
            <a:normAutofit fontScale="90000"/>
          </a:bodyPr>
          <a:lstStyle/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4000" dirty="0">
                <a:solidFill>
                  <a:srgbClr val="501000"/>
                </a:solidFill>
              </a:rPr>
              <a:t>Wine quality prediction model</a:t>
            </a:r>
            <a:br>
              <a:rPr lang="en-US" sz="3600" dirty="0">
                <a:solidFill>
                  <a:srgbClr val="501000"/>
                </a:solidFill>
              </a:rPr>
            </a:br>
            <a:r>
              <a:rPr kumimoji="0" lang="en-US" sz="2000" b="1" u="none" strike="noStrike" kern="1200" cap="none" spc="0" normalizeH="0" baseline="0" noProof="0" dirty="0">
                <a:ln>
                  <a:noFill/>
                </a:ln>
                <a:solidFill>
                  <a:srgbClr val="501000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Brianna Beyer | Denis Dragan | Summer Dowdy | Jason Hinshaw</a:t>
            </a:r>
            <a:b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</a:b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2923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5000"/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DD83A55-3C2B-464E-B902-9909D2C86C1C}"/>
              </a:ext>
            </a:extLst>
          </p:cNvPr>
          <p:cNvCxnSpPr>
            <a:cxnSpLocks/>
          </p:cNvCxnSpPr>
          <p:nvPr/>
        </p:nvCxnSpPr>
        <p:spPr>
          <a:xfrm>
            <a:off x="5075339" y="1367406"/>
            <a:ext cx="6288947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>
            <a:noAutofit/>
          </a:bodyPr>
          <a:lstStyle/>
          <a:p>
            <a:pPr algn="r"/>
            <a:r>
              <a:rPr lang="en-US" sz="3600" dirty="0"/>
              <a:t>visualization</a:t>
            </a:r>
          </a:p>
        </p:txBody>
      </p:sp>
      <p:graphicFrame>
        <p:nvGraphicFramePr>
          <p:cNvPr id="3" name="Table Placeholder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200989225"/>
              </p:ext>
            </p:extLst>
          </p:nvPr>
        </p:nvGraphicFramePr>
        <p:xfrm>
          <a:off x="973122" y="1828801"/>
          <a:ext cx="10391162" cy="411526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497007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2631385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2631385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2631385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656853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METRIC</a:t>
                      </a:r>
                    </a:p>
                  </a:txBody>
                  <a:tcPr anchor="ctr">
                    <a:solidFill>
                      <a:srgbClr val="4F4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MEASUREMENT</a:t>
                      </a:r>
                    </a:p>
                  </a:txBody>
                  <a:tcPr anchor="ctr">
                    <a:solidFill>
                      <a:srgbClr val="4F4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TARGET</a:t>
                      </a:r>
                    </a:p>
                  </a:txBody>
                  <a:tcPr anchor="ctr">
                    <a:solidFill>
                      <a:srgbClr val="4F4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ACTUAL</a:t>
                      </a:r>
                    </a:p>
                  </a:txBody>
                  <a:tcPr anchor="ctr">
                    <a:solidFill>
                      <a:srgbClr val="4F4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56853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Audience attendance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# of attendees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150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120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49317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Engagement duration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Minutes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60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75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56853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Q&amp;A interaction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# of questions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15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56853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Positive feedback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90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95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838534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Rate of information retention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85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group of wine bottles&#10;&#10;Description automatically generated">
            <a:extLst>
              <a:ext uri="{FF2B5EF4-FFF2-40B4-BE49-F238E27FC236}">
                <a16:creationId xmlns:a16="http://schemas.microsoft.com/office/drawing/2014/main" id="{82A28DCF-EC90-9920-406C-8B83EE0E78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l="-864" t="33128" r="150"/>
          <a:stretch/>
        </p:blipFill>
        <p:spPr>
          <a:xfrm rot="16200000">
            <a:off x="6426880" y="1164182"/>
            <a:ext cx="6929306" cy="4600938"/>
          </a:xfrm>
          <a:prstGeom prst="rect">
            <a:avLst/>
          </a:prstGeom>
          <a:noFill/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8DBBB190-99D3-174C-E834-7C67BEAAC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056"/>
            <a:ext cx="6904839" cy="885794"/>
          </a:xfrm>
        </p:spPr>
        <p:txBody>
          <a:bodyPr/>
          <a:lstStyle/>
          <a:p>
            <a:pPr algn="ctr"/>
            <a:r>
              <a:rPr lang="en-US" sz="3600" dirty="0"/>
              <a:t>visualization</a:t>
            </a:r>
          </a:p>
        </p:txBody>
      </p:sp>
      <p:graphicFrame>
        <p:nvGraphicFramePr>
          <p:cNvPr id="17" name="Table Placeholder 2">
            <a:extLst>
              <a:ext uri="{FF2B5EF4-FFF2-40B4-BE49-F238E27FC236}">
                <a16:creationId xmlns:a16="http://schemas.microsoft.com/office/drawing/2014/main" id="{200F0CD3-A477-7F8D-C1F2-779231358B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26544763"/>
              </p:ext>
            </p:extLst>
          </p:nvPr>
        </p:nvGraphicFramePr>
        <p:xfrm>
          <a:off x="838200" y="1652630"/>
          <a:ext cx="6904839" cy="442938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1613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2301613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2301613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</a:tblGrid>
              <a:tr h="69575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METRIC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MEASUREMENT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TARGET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7269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Audience attendance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# of attendees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150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7269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Engagement duration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Minutes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60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9575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Q&amp;A interaction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# of questions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9575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Positive feedback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Percentage (%)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90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88819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Rate of information retention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Percentage (%)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80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42B3576-ED63-ABAF-8297-C2792B5F562D}"/>
              </a:ext>
            </a:extLst>
          </p:cNvPr>
          <p:cNvCxnSpPr>
            <a:cxnSpLocks/>
          </p:cNvCxnSpPr>
          <p:nvPr/>
        </p:nvCxnSpPr>
        <p:spPr>
          <a:xfrm>
            <a:off x="545284" y="1333850"/>
            <a:ext cx="8481270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18837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650" y="587229"/>
            <a:ext cx="7562282" cy="872455"/>
          </a:xfrm>
        </p:spPr>
        <p:txBody>
          <a:bodyPr vert="horz" lIns="91440" tIns="91440" rIns="91440" bIns="91440" rtlCol="0" anchor="t" anchorCtr="0">
            <a:normAutofit/>
          </a:bodyPr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visualization</a:t>
            </a:r>
            <a:endParaRPr lang="en-US" sz="3600" kern="1200" cap="all" spc="300" baseline="0" dirty="0">
              <a:solidFill>
                <a:schemeClr val="bg1"/>
              </a:solidFill>
            </a:endParaRPr>
          </a:p>
        </p:txBody>
      </p:sp>
      <p:graphicFrame>
        <p:nvGraphicFramePr>
          <p:cNvPr id="4" name="Content Placeholder 13">
            <a:extLst>
              <a:ext uri="{FF2B5EF4-FFF2-40B4-BE49-F238E27FC236}">
                <a16:creationId xmlns:a16="http://schemas.microsoft.com/office/drawing/2014/main" id="{55C2572A-01E1-2440-A7C5-DEC04094E86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5379478"/>
              </p:ext>
            </p:extLst>
          </p:nvPr>
        </p:nvGraphicFramePr>
        <p:xfrm>
          <a:off x="566650" y="1560352"/>
          <a:ext cx="7562282" cy="46724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A95BF0B-5B1A-8E21-D0C6-D9CF48A053B9}"/>
              </a:ext>
            </a:extLst>
          </p:cNvPr>
          <p:cNvCxnSpPr>
            <a:cxnSpLocks/>
          </p:cNvCxnSpPr>
          <p:nvPr/>
        </p:nvCxnSpPr>
        <p:spPr>
          <a:xfrm>
            <a:off x="566650" y="1367406"/>
            <a:ext cx="7562282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5213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4" y="444617"/>
            <a:ext cx="10599491" cy="1158030"/>
          </a:xfrm>
        </p:spPr>
        <p:txBody>
          <a:bodyPr anchor="ctr" anchorCtr="0">
            <a:normAutofit/>
          </a:bodyPr>
          <a:lstStyle/>
          <a:p>
            <a:pPr algn="l"/>
            <a:r>
              <a:rPr lang="en-US" dirty="0"/>
              <a:t>Feature importance</a:t>
            </a:r>
          </a:p>
        </p:txBody>
      </p:sp>
      <p:pic>
        <p:nvPicPr>
          <p:cNvPr id="16" name="Table Placeholder 5" descr="A graph of the amount of substances&#10;&#10;Description automatically generated with medium confidence">
            <a:extLst>
              <a:ext uri="{FF2B5EF4-FFF2-40B4-BE49-F238E27FC236}">
                <a16:creationId xmlns:a16="http://schemas.microsoft.com/office/drawing/2014/main" id="{C59B0A9D-0BF9-825B-2177-6022CE0212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" r="-52"/>
          <a:stretch/>
        </p:blipFill>
        <p:spPr>
          <a:xfrm>
            <a:off x="5878048" y="1908014"/>
            <a:ext cx="5943559" cy="4158618"/>
          </a:xfrm>
          <a:prstGeom prst="rect">
            <a:avLst/>
          </a:prstGeom>
          <a:noFill/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076DEEA-B39D-C8F8-D133-DD850C0E691E}"/>
              </a:ext>
            </a:extLst>
          </p:cNvPr>
          <p:cNvCxnSpPr/>
          <p:nvPr/>
        </p:nvCxnSpPr>
        <p:spPr>
          <a:xfrm>
            <a:off x="827713" y="1367406"/>
            <a:ext cx="10536573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4418D02-561C-9F4D-E6CB-58164AD4FD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617" y="1908014"/>
            <a:ext cx="5391997" cy="4158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162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6" y="486564"/>
            <a:ext cx="9467127" cy="88083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Random forest model</a:t>
            </a:r>
            <a:endParaRPr lang="en-US" sz="3600" kern="1200" cap="all" spc="300" baseline="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1707F9-D09D-8A8E-C628-2718F927FA05}"/>
              </a:ext>
            </a:extLst>
          </p:cNvPr>
          <p:cNvSpPr txBox="1"/>
          <p:nvPr/>
        </p:nvSpPr>
        <p:spPr>
          <a:xfrm>
            <a:off x="1821809" y="1771896"/>
            <a:ext cx="8548382" cy="3716323"/>
          </a:xfrm>
          <a:prstGeom prst="rect">
            <a:avLst/>
          </a:prstGeom>
          <a:solidFill>
            <a:schemeClr val="bg1">
              <a:alpha val="90000"/>
            </a:schemeClr>
          </a:solidFill>
          <a:ln w="38100">
            <a:noFill/>
          </a:ln>
        </p:spPr>
        <p:txBody>
          <a:bodyPr vert="horz" lIns="91440" tIns="457200" rIns="91440" bIns="457200" rtlCol="0" anchor="t" anchorCtr="1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000" b="1" kern="1200" dirty="0">
                <a:latin typeface="+mj-lt"/>
                <a:ea typeface="+mn-ea"/>
                <a:cs typeface="+mn-cs"/>
              </a:rPr>
              <a:t>Why we chose this model and results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3F36224-BFF6-F5BB-4426-D71F32F85844}"/>
              </a:ext>
            </a:extLst>
          </p:cNvPr>
          <p:cNvCxnSpPr/>
          <p:nvPr/>
        </p:nvCxnSpPr>
        <p:spPr>
          <a:xfrm>
            <a:off x="827713" y="1367406"/>
            <a:ext cx="10536573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60533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Man driving tractor with trailer loaded with bunches of black grapes">
            <a:extLst>
              <a:ext uri="{FF2B5EF4-FFF2-40B4-BE49-F238E27FC236}">
                <a16:creationId xmlns:a16="http://schemas.microsoft.com/office/drawing/2014/main" id="{84A4D5AA-A39A-BA2D-ED84-F0FEB813AC4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55" y="683705"/>
            <a:ext cx="10515600" cy="947956"/>
          </a:xfrm>
          <a:noFill/>
        </p:spPr>
        <p:txBody>
          <a:bodyPr anchor="ctr">
            <a:normAutofit/>
          </a:bodyPr>
          <a:lstStyle/>
          <a:p>
            <a:r>
              <a:rPr lang="en-US" sz="4400" b="1" dirty="0"/>
              <a:t>results</a:t>
            </a:r>
          </a:p>
        </p:txBody>
      </p:sp>
      <p:graphicFrame>
        <p:nvGraphicFramePr>
          <p:cNvPr id="3" name="Table Placeholder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4163116857"/>
              </p:ext>
            </p:extLst>
          </p:nvPr>
        </p:nvGraphicFramePr>
        <p:xfrm>
          <a:off x="1393970" y="1799441"/>
          <a:ext cx="9404060" cy="3779236"/>
        </p:xfrm>
        <a:graphic>
          <a:graphicData uri="http://schemas.openxmlformats.org/drawingml/2006/table">
            <a:tbl>
              <a:tblPr firstRow="1" bandRow="1" bandCol="1">
                <a:solidFill>
                  <a:schemeClr val="accent1">
                    <a:lumMod val="20000"/>
                    <a:lumOff val="80000"/>
                  </a:schemeClr>
                </a:solidFill>
                <a:tableStyleId>{72833802-FEF1-4C79-8D5D-14CF1EAF98D9}</a:tableStyleId>
              </a:tblPr>
              <a:tblGrid>
                <a:gridCol w="2566342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1753373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665486">
                  <a:extLst>
                    <a:ext uri="{9D8B030D-6E8A-4147-A177-3AD203B41FA5}">
                      <a16:colId xmlns:a16="http://schemas.microsoft.com/office/drawing/2014/main" val="3052624541"/>
                    </a:ext>
                  </a:extLst>
                </a:gridCol>
                <a:gridCol w="1753373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665486">
                  <a:extLst>
                    <a:ext uri="{9D8B030D-6E8A-4147-A177-3AD203B41FA5}">
                      <a16:colId xmlns:a16="http://schemas.microsoft.com/office/drawing/2014/main" val="1773248798"/>
                    </a:ext>
                  </a:extLst>
                </a:gridCol>
              </a:tblGrid>
              <a:tr h="944809">
                <a:tc>
                  <a:txBody>
                    <a:bodyPr/>
                    <a:lstStyle/>
                    <a:p>
                      <a:pPr algn="ctr"/>
                      <a:r>
                        <a:rPr lang="en-US" sz="2200" b="1" i="0" dirty="0">
                          <a:solidFill>
                            <a:schemeClr val="bg2"/>
                          </a:solidFill>
                          <a:latin typeface="+mn-lt"/>
                          <a:cs typeface="Calibri" panose="020F0502020204030204" pitchFamily="34" charset="0"/>
                        </a:rPr>
                        <a:t>Model</a:t>
                      </a:r>
                    </a:p>
                  </a:txBody>
                  <a:tcPr marL="167640" marR="167640" marT="83820" marB="83820"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0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200" b="1" dirty="0">
                          <a:solidFill>
                            <a:schemeClr val="bg2"/>
                          </a:solidFill>
                        </a:rPr>
                        <a:t>Accuracy</a:t>
                      </a:r>
                      <a:endParaRPr lang="en-US" sz="2200" b="1" i="0" dirty="0">
                        <a:solidFill>
                          <a:schemeClr val="bg2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167640" marR="167640" marT="83820" marB="838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4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200" b="1" dirty="0">
                          <a:solidFill>
                            <a:schemeClr val="bg2"/>
                          </a:solidFill>
                        </a:rPr>
                        <a:t>Loss</a:t>
                      </a:r>
                      <a:endParaRPr lang="en-US" sz="2200" b="1" i="0" dirty="0">
                        <a:solidFill>
                          <a:schemeClr val="bg2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167640" marR="167640" marT="83820" marB="838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944809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White Wine</a:t>
                      </a:r>
                      <a:endParaRPr lang="en-US" sz="2000" b="1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167640" marR="167640" marT="83820" marB="83820"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1"/>
                          </a:solidFill>
                        </a:rPr>
                        <a:t>0.9976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167640" marR="167640" marT="83820" marB="83820"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solidFill>
                            <a:schemeClr val="tx1"/>
                          </a:solidFill>
                          <a:latin typeface="+mn-lt"/>
                          <a:cs typeface="Calibri" panose="020F0502020204030204" pitchFamily="34" charset="0"/>
                        </a:rPr>
                        <a:t>99.8%</a:t>
                      </a:r>
                    </a:p>
                  </a:txBody>
                  <a:tcPr marL="167640" marR="167640" marT="83820" marB="838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0.0155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167640" marR="167640" marT="83820" marB="83820"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>
                          <a:solidFill>
                            <a:schemeClr val="tx1"/>
                          </a:solidFill>
                          <a:latin typeface="+mn-lt"/>
                          <a:cs typeface="Calibri" panose="020F0502020204030204" pitchFamily="34" charset="0"/>
                        </a:rPr>
                        <a:t>1.6%</a:t>
                      </a:r>
                    </a:p>
                  </a:txBody>
                  <a:tcPr marL="167640" marR="167640" marT="83820" marB="838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944809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Red Wine</a:t>
                      </a:r>
                      <a:endParaRPr lang="en-US" sz="2000" b="1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167640" marR="167640" marT="83820" marB="83820"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1"/>
                          </a:solidFill>
                        </a:rPr>
                        <a:t>0.7500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167640" marR="167640" marT="83820" marB="83820"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solidFill>
                            <a:schemeClr val="tx1"/>
                          </a:solidFill>
                          <a:latin typeface="+mn-lt"/>
                          <a:cs typeface="Calibri" panose="020F0502020204030204" pitchFamily="34" charset="0"/>
                        </a:rPr>
                        <a:t>75%</a:t>
                      </a:r>
                    </a:p>
                  </a:txBody>
                  <a:tcPr marL="167640" marR="167640" marT="83820" marB="838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0.6183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167640" marR="167640" marT="83820" marB="83820"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solidFill>
                            <a:schemeClr val="tx1"/>
                          </a:solidFill>
                          <a:latin typeface="+mn-lt"/>
                          <a:cs typeface="Calibri" panose="020F0502020204030204" pitchFamily="34" charset="0"/>
                        </a:rPr>
                        <a:t>61.8%</a:t>
                      </a:r>
                    </a:p>
                  </a:txBody>
                  <a:tcPr marL="167640" marR="167640" marT="83820" marB="838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944809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Combined</a:t>
                      </a:r>
                      <a:endParaRPr lang="en-US" sz="2000" b="1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167640" marR="167640" marT="83820" marB="83820"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1"/>
                          </a:solidFill>
                        </a:rPr>
                        <a:t>0.9415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167640" marR="167640" marT="83820" marB="83820"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solidFill>
                            <a:schemeClr val="tx1"/>
                          </a:solidFill>
                          <a:latin typeface="+mn-lt"/>
                          <a:cs typeface="Calibri" panose="020F0502020204030204" pitchFamily="34" charset="0"/>
                        </a:rPr>
                        <a:t>94.2%</a:t>
                      </a:r>
                    </a:p>
                  </a:txBody>
                  <a:tcPr marL="167640" marR="167640" marT="83820" marB="838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0.1556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167640" marR="167640" marT="83820" marB="83820"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solidFill>
                            <a:schemeClr val="tx1"/>
                          </a:solidFill>
                          <a:latin typeface="+mn-lt"/>
                          <a:cs typeface="Calibri" panose="020F0502020204030204" pitchFamily="34" charset="0"/>
                        </a:rPr>
                        <a:t>15.6%</a:t>
                      </a:r>
                    </a:p>
                  </a:txBody>
                  <a:tcPr marL="167640" marR="167640" marT="83820" marB="838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</a:tbl>
          </a:graphicData>
        </a:graphic>
      </p:graphicFrame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5FCEBF-6C04-B6A4-0E8B-150548BC6AFF}"/>
              </a:ext>
            </a:extLst>
          </p:cNvPr>
          <p:cNvCxnSpPr/>
          <p:nvPr/>
        </p:nvCxnSpPr>
        <p:spPr>
          <a:xfrm>
            <a:off x="827713" y="1510018"/>
            <a:ext cx="1053657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85014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53B7422-9E9B-2A6A-DF2A-26CF76B78725}"/>
              </a:ext>
            </a:extLst>
          </p:cNvPr>
          <p:cNvCxnSpPr>
            <a:cxnSpLocks/>
          </p:cNvCxnSpPr>
          <p:nvPr/>
        </p:nvCxnSpPr>
        <p:spPr>
          <a:xfrm>
            <a:off x="494950" y="1627464"/>
            <a:ext cx="7826929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951" y="576043"/>
            <a:ext cx="6837028" cy="1051421"/>
          </a:xfrm>
          <a:ln w="28575">
            <a:noFill/>
          </a:ln>
        </p:spPr>
        <p:txBody>
          <a:bodyPr lIns="91440" tIns="91440" rIns="91440" bIns="91440" anchor="b">
            <a:normAutofit/>
          </a:bodyPr>
          <a:lstStyle/>
          <a:p>
            <a:r>
              <a:rPr lang="en-US" sz="3600" dirty="0"/>
              <a:t>summary</a:t>
            </a:r>
          </a:p>
        </p:txBody>
      </p:sp>
      <p:pic>
        <p:nvPicPr>
          <p:cNvPr id="8" name="Picture 7" descr="Bucket of Champagne">
            <a:extLst>
              <a:ext uri="{FF2B5EF4-FFF2-40B4-BE49-F238E27FC236}">
                <a16:creationId xmlns:a16="http://schemas.microsoft.com/office/drawing/2014/main" id="{2712559E-4481-29FF-5EB3-80E4B81010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93" r="17860"/>
          <a:stretch/>
        </p:blipFill>
        <p:spPr>
          <a:xfrm>
            <a:off x="7633982" y="0"/>
            <a:ext cx="4558018" cy="6857990"/>
          </a:xfrm>
          <a:prstGeom prst="parallelogram">
            <a:avLst>
              <a:gd name="adj" fmla="val 0"/>
            </a:avLst>
          </a:prstGeom>
          <a:noFill/>
          <a:ln>
            <a:noFill/>
          </a:ln>
        </p:spPr>
      </p:pic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BB2066DD-92AD-122D-924C-D0265B0273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950" y="2433562"/>
            <a:ext cx="6609879" cy="313639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54320-DB83-480E-AE09-C7E56E28B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588326"/>
          </a:xfrm>
        </p:spPr>
        <p:txBody>
          <a:bodyPr tIns="91440" bIns="91440"/>
          <a:lstStyle/>
          <a:p>
            <a:pPr algn="l"/>
            <a:r>
              <a:rPr lang="en-US" sz="3600" dirty="0"/>
              <a:t>References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5D681C5-EE71-4523-AAB6-B2CE56465847}"/>
              </a:ext>
            </a:extLst>
          </p:cNvPr>
          <p:cNvSpPr>
            <a:spLocks noGrp="1" noChangeArrowheads="1"/>
          </p:cNvSpPr>
          <p:nvPr>
            <p:ph sz="quarter" idx="16"/>
          </p:nvPr>
        </p:nvSpPr>
        <p:spPr bwMode="auto">
          <a:xfrm>
            <a:off x="838200" y="1107348"/>
            <a:ext cx="10515600" cy="47960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  <a:no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Cortez, Paulo, et al. “Modeling Wine Preferences by Data Mining from Physicochemical Properties.” _Decision Support Systems_, vol. 47, no. 4, Nov. 2009, pp. 547–553,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  <a:hlinkClick r:id="rId2"/>
              </a:rPr>
              <a:t>https://doi.org/10.1016/j.dss.2009.05.016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latin typeface="+mn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Diehm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, Jan, and Lars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Verspohl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. “Wine &amp; Math: A Model Pairing.” _The Pudding_, 2021,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pudding.cool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/2021/03/wine-model/. Accessed 5 Sept. 2024.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latin typeface="+mn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Parrish, Michael. “What Are Wine Varietals? Comprehensive Guide to Grape Varieties | the Tasting Alliance | the Tasting Alliance.” _The Tasting Alliance_, 14 Mar. 2024, thetastingalliance.com/what-are-wine-varietals-comprehensive-guide-to-grape-varieties/. Accessed 5 Sept. 2024.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latin typeface="+mn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Schull, Trista. “How Wine Is Made,” _Witches Falls Winery_, 7 Sept. 2022, witchesfalls.com.au/blogs/news/how-wine-is-made. Accessed 6 Sept. 2024.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latin typeface="+mn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The Wine Wankers. “A Great Collection of Wine Infographics,” _The Wine Wankers_, 12 Feb. 2014, winewankers.com/2014/02/12/a-great-collection-of-wine-infographics/. Accessed 5 Sept. 2024.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latin typeface="+mn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Theethat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Anuraksoontorn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. “Wine Quality Prediction with Python - Analytics Vidhya - Medium.” _Medium_, Analytics Vidhya, 21 Sept. 2020, medium.com/analytics-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vidhya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/wine-quality-prediction-with-python-695939d34d87. Accessed 5 Sept. 2024.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latin typeface="+mn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Wine Paths. “The Ultimate Beginners Guide to Wine.” _Www.winepaths.com_, www.winepaths.com/articles/editorial/wine-guide/the-ultimate-beginners-guide-to-wine. Accessed 5 Sept. 2024.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8" name="Rectangle 7" descr="Grapes after being harvested">
            <a:extLst>
              <a:ext uri="{FF2B5EF4-FFF2-40B4-BE49-F238E27FC236}">
                <a16:creationId xmlns:a16="http://schemas.microsoft.com/office/drawing/2014/main" id="{D64BB177-B7F0-0C24-774C-FC56B34E1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5903383"/>
            <a:ext cx="12192000" cy="1002484"/>
          </a:xfrm>
          <a:prstGeom prst="rect">
            <a:avLst/>
          </a:prstGeo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433361" b="-27603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E85D951-F3E0-54EE-4A21-29E9AE064150}"/>
              </a:ext>
            </a:extLst>
          </p:cNvPr>
          <p:cNvCxnSpPr/>
          <p:nvPr/>
        </p:nvCxnSpPr>
        <p:spPr>
          <a:xfrm>
            <a:off x="496349" y="954087"/>
            <a:ext cx="11199302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65623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Misty vineyard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6" b="7796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87500"/>
            <a:ext cx="9144000" cy="2984500"/>
          </a:xfrm>
        </p:spPr>
        <p:txBody>
          <a:bodyPr/>
          <a:lstStyle/>
          <a:p>
            <a:r>
              <a:rPr lang="en-US" sz="5400" b="1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967" y="486846"/>
            <a:ext cx="5554843" cy="1625982"/>
          </a:xfrm>
          <a:noFill/>
        </p:spPr>
        <p:txBody>
          <a:bodyPr lIns="91440" anchor="b">
            <a:noAutofit/>
          </a:bodyPr>
          <a:lstStyle/>
          <a:p>
            <a:r>
              <a:rPr lang="en-US" sz="3600" dirty="0"/>
              <a:t>overview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BC09CA-5231-499D-0350-9E4B3C4BEA5D}"/>
              </a:ext>
            </a:extLst>
          </p:cNvPr>
          <p:cNvCxnSpPr>
            <a:cxnSpLocks/>
          </p:cNvCxnSpPr>
          <p:nvPr/>
        </p:nvCxnSpPr>
        <p:spPr>
          <a:xfrm>
            <a:off x="-422246" y="2100845"/>
            <a:ext cx="12835155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5" name="Picture Placeholder 14" descr="Close-up of wine tasting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98" r="13675"/>
          <a:stretch/>
        </p:blipFill>
        <p:spPr>
          <a:xfrm>
            <a:off x="-922789" y="0"/>
            <a:ext cx="6918121" cy="6858000"/>
          </a:xfrm>
          <a:prstGeom prst="parallelogram">
            <a:avLst>
              <a:gd name="adj" fmla="val 10674"/>
            </a:avLst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5967" y="2491530"/>
            <a:ext cx="5167618" cy="3394252"/>
          </a:xfrm>
          <a:noFill/>
        </p:spPr>
        <p:txBody>
          <a:bodyPr lIns="91440" tIns="91440" rIns="91440" bIns="91440" anchor="t">
            <a:normAutofit/>
          </a:bodyPr>
          <a:lstStyle/>
          <a:p>
            <a:pPr marL="342900" marR="0" indent="-342900">
              <a:lnSpc>
                <a:spcPct val="107000"/>
              </a:lnSpc>
              <a:spcBef>
                <a:spcPts val="0"/>
              </a:spcBef>
              <a:spcAft>
                <a:spcPts val="18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2000" kern="100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Why we chose wine quality</a:t>
            </a:r>
          </a:p>
          <a:p>
            <a:pPr marL="342900" marR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2000" kern="100" dirty="0">
                <a:effectLst/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The purpose of this project is</a:t>
            </a:r>
            <a:r>
              <a:rPr lang="en-US" sz="2000" kern="100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 to provide accurate wine quality predictions based on physiochemical properties using neural network and random forest models.</a:t>
            </a:r>
            <a:endParaRPr lang="en-US" altLang="ko-KR" sz="2000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75D41-0468-6FD0-FB6B-8A2C5F354399}"/>
              </a:ext>
            </a:extLst>
          </p:cNvPr>
          <p:cNvSpPr txBox="1">
            <a:spLocks/>
          </p:cNvSpPr>
          <p:nvPr/>
        </p:nvSpPr>
        <p:spPr>
          <a:xfrm>
            <a:off x="4918745" y="740291"/>
            <a:ext cx="6496009" cy="8151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spc="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base">
              <a:spcAft>
                <a:spcPct val="0"/>
              </a:spcAft>
            </a:pPr>
            <a:r>
              <a:rPr kumimoji="1" lang="en-US" altLang="ko-KR" sz="3600" dirty="0">
                <a:solidFill>
                  <a:schemeClr val="bg2">
                    <a:lumMod val="90000"/>
                  </a:schemeClr>
                </a:solidFill>
              </a:rPr>
              <a:t>Wine 101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EEE690-0B78-F753-B0AB-02AB1DEE1E59}"/>
              </a:ext>
            </a:extLst>
          </p:cNvPr>
          <p:cNvSpPr txBox="1"/>
          <p:nvPr/>
        </p:nvSpPr>
        <p:spPr>
          <a:xfrm>
            <a:off x="4949505" y="1937861"/>
            <a:ext cx="6040209" cy="4179850"/>
          </a:xfrm>
          <a:prstGeom prst="rect">
            <a:avLst/>
          </a:prstGeom>
          <a:noFill/>
        </p:spPr>
        <p:txBody>
          <a:bodyPr wrap="square" lIns="91440" rtlCol="0">
            <a:no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600" dirty="0">
                <a:solidFill>
                  <a:srgbClr val="87870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How is wine made?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600" dirty="0">
                <a:solidFill>
                  <a:srgbClr val="87870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What are the types of wine?</a:t>
            </a: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sz="2600" dirty="0">
                <a:solidFill>
                  <a:srgbClr val="87870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What are wine varietals?</a:t>
            </a: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sz="2600" dirty="0">
                <a:solidFill>
                  <a:srgbClr val="87870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What is an appellation?</a:t>
            </a: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sz="2600" dirty="0">
                <a:solidFill>
                  <a:srgbClr val="87870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What makes wine good? bad?</a:t>
            </a:r>
          </a:p>
          <a:p>
            <a:pPr>
              <a:spcBef>
                <a:spcPts val="0"/>
              </a:spcBef>
              <a:spcAft>
                <a:spcPts val="800"/>
              </a:spcAft>
            </a:pPr>
            <a:endParaRPr lang="en-US" sz="16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C2DDE8D-0BC3-8C00-09C3-91CA4FA7FAFF}"/>
              </a:ext>
            </a:extLst>
          </p:cNvPr>
          <p:cNvCxnSpPr>
            <a:cxnSpLocks/>
          </p:cNvCxnSpPr>
          <p:nvPr/>
        </p:nvCxnSpPr>
        <p:spPr>
          <a:xfrm>
            <a:off x="4949505" y="1558931"/>
            <a:ext cx="6040209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7106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84087"/>
            <a:ext cx="5738768" cy="1118210"/>
          </a:xfrm>
        </p:spPr>
        <p:txBody>
          <a:bodyPr anchor="b">
            <a:normAutofit/>
          </a:bodyPr>
          <a:lstStyle/>
          <a:p>
            <a:r>
              <a:rPr lang="en-US" sz="3600" dirty="0"/>
              <a:t>the Datasets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B9C0DEC-8B2E-9B04-F187-53E41A4EE0C8}"/>
              </a:ext>
            </a:extLst>
          </p:cNvPr>
          <p:cNvCxnSpPr>
            <a:cxnSpLocks/>
          </p:cNvCxnSpPr>
          <p:nvPr/>
        </p:nvCxnSpPr>
        <p:spPr>
          <a:xfrm>
            <a:off x="-184558" y="1602297"/>
            <a:ext cx="12440874" cy="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C019127-E93E-B2FF-ED46-648636E4E532}"/>
              </a:ext>
            </a:extLst>
          </p:cNvPr>
          <p:cNvSpPr txBox="1">
            <a:spLocks noGrp="1"/>
          </p:cNvSpPr>
          <p:nvPr>
            <p:ph sz="quarter" idx="14"/>
          </p:nvPr>
        </p:nvSpPr>
        <p:spPr>
          <a:xfrm>
            <a:off x="838200" y="1761688"/>
            <a:ext cx="4894263" cy="47649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spcBef>
                <a:spcPts val="0"/>
              </a:spcBef>
              <a:spcAft>
                <a:spcPts val="800"/>
              </a:spcAft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UC Irvine Machine Learning Repository based on data from the 2009 paper, </a:t>
            </a:r>
            <a:r>
              <a:rPr lang="en-US" sz="1600" b="0" i="1" dirty="0">
                <a:effectLst/>
              </a:rPr>
              <a:t>Modeling wine preferences by data mining from physicochemical properties.</a:t>
            </a:r>
            <a:endParaRPr lang="en-US" sz="1600" dirty="0"/>
          </a:p>
          <a:p>
            <a:pPr marL="285750" indent="-285750">
              <a:spcBef>
                <a:spcPts val="0"/>
              </a:spcBef>
              <a:spcAft>
                <a:spcPts val="800"/>
              </a:spcAft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2 Datasets: Red Wine &amp; White Wine</a:t>
            </a:r>
          </a:p>
          <a:p>
            <a:pPr marL="285750" marR="0" indent="-285750">
              <a:spcBef>
                <a:spcPts val="0"/>
              </a:spcBef>
              <a:spcAft>
                <a:spcPts val="800"/>
              </a:spcAft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1,599 red data points / 4,898 data points</a:t>
            </a:r>
          </a:p>
          <a:p>
            <a:pPr marL="285750" marR="0" indent="-285750">
              <a:spcBef>
                <a:spcPts val="0"/>
              </a:spcBef>
              <a:spcAft>
                <a:spcPts val="800"/>
              </a:spcAft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b="0" i="0" u="none" strike="noStrike" dirty="0"/>
              <a:t>Data colle</a:t>
            </a:r>
            <a:r>
              <a:rPr lang="en-US" sz="1600" dirty="0"/>
              <a:t>cted from </a:t>
            </a:r>
            <a:r>
              <a:rPr lang="en-US" sz="1600" b="0" i="0" u="none" strike="noStrike" dirty="0">
                <a:effectLst/>
              </a:rPr>
              <a:t>Vinho Verde</a:t>
            </a:r>
            <a:r>
              <a:rPr lang="en-US" sz="1600" b="0" i="0" dirty="0">
                <a:effectLst/>
              </a:rPr>
              <a:t> region in the northwest of Portugal</a:t>
            </a:r>
            <a:endParaRPr lang="en-US" sz="1600" dirty="0">
              <a:effectLst/>
            </a:endParaRPr>
          </a:p>
          <a:p>
            <a:pPr marL="285750" marR="0" indent="-285750">
              <a:spcBef>
                <a:spcPts val="0"/>
              </a:spcBef>
              <a:spcAft>
                <a:spcPts val="800"/>
              </a:spcAft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b="0" i="0" dirty="0">
                <a:effectLst/>
              </a:rPr>
              <a:t>Each wine was analyzed, and quality assessed between 2004 and 2007 by the Viticulture Commission of the Vinho Verde Region.</a:t>
            </a:r>
          </a:p>
          <a:p>
            <a:pPr marL="285750" marR="0" indent="-285750">
              <a:spcBef>
                <a:spcPts val="0"/>
              </a:spcBef>
              <a:spcAft>
                <a:spcPts val="800"/>
              </a:spcAft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Variables: 11 physiochemical properties &amp; quality score</a:t>
            </a:r>
          </a:p>
          <a:p>
            <a:pPr marR="0" algn="ctr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UC Irvine Wine Quality Datasets</a:t>
            </a:r>
            <a:endParaRPr lang="en-US" sz="1600" dirty="0">
              <a:solidFill>
                <a:schemeClr val="accent1">
                  <a:lumMod val="75000"/>
                </a:schemeClr>
              </a:solidFill>
            </a:endParaRPr>
          </a:p>
          <a:p>
            <a:pPr marR="0" algn="ctr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Modeling Wine Preferences Paper</a:t>
            </a:r>
            <a:endParaRPr lang="en-US" sz="1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1" name="Picture 30" descr="A map of the region of portugal&#10;&#10;Description automatically generated">
            <a:extLst>
              <a:ext uri="{FF2B5EF4-FFF2-40B4-BE49-F238E27FC236}">
                <a16:creationId xmlns:a16="http://schemas.microsoft.com/office/drawing/2014/main" id="{9B144639-6D8C-CA19-5B83-9618F01FD256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2394" y="-6431"/>
            <a:ext cx="5469606" cy="6870862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0085" y="897622"/>
            <a:ext cx="6823991" cy="1170903"/>
          </a:xfrm>
        </p:spPr>
        <p:txBody>
          <a:bodyPr anchor="ctr">
            <a:normAutofit/>
          </a:bodyPr>
          <a:lstStyle/>
          <a:p>
            <a:r>
              <a:rPr lang="en-US" sz="3600" dirty="0"/>
              <a:t>Variables</a:t>
            </a:r>
          </a:p>
        </p:txBody>
      </p:sp>
      <p:pic>
        <p:nvPicPr>
          <p:cNvPr id="7" name="Picture Placeholder 6" descr="Wine bottles in a wine rack&#10;&#10;Description automatically generated">
            <a:extLst>
              <a:ext uri="{FF2B5EF4-FFF2-40B4-BE49-F238E27FC236}">
                <a16:creationId xmlns:a16="http://schemas.microsoft.com/office/drawing/2014/main" id="{F807B9B8-6944-2B2D-2620-19C7065ADC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45605" r="7658" b="-2"/>
          <a:stretch/>
        </p:blipFill>
        <p:spPr>
          <a:xfrm>
            <a:off x="20" y="10"/>
            <a:ext cx="4287818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BAFC18CB-1AE6-604E-3C28-0ABFD0D75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0" y="2057400"/>
            <a:ext cx="3863129" cy="4118356"/>
          </a:xfrm>
        </p:spPr>
        <p:txBody>
          <a:bodyPr tIns="91440" bIns="91440" numCol="2" anchor="ctr" anchorCtr="1">
            <a:noAutofit/>
          </a:bodyPr>
          <a:lstStyle/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Fixed Acidity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Volatile Acidity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Citric Acid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Residual Sugar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Chlorides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Free Sulfur Dioxide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Total Sulfur Dioxide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Density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pH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Sulphates</a:t>
            </a:r>
          </a:p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Alcohol</a:t>
            </a:r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56C926D5-9D2C-4E8F-A541-7C28781414F4}"/>
              </a:ext>
            </a:extLst>
          </p:cNvPr>
          <p:cNvSpPr txBox="1">
            <a:spLocks/>
          </p:cNvSpPr>
          <p:nvPr/>
        </p:nvSpPr>
        <p:spPr>
          <a:xfrm>
            <a:off x="8464492" y="2057400"/>
            <a:ext cx="3019584" cy="3801041"/>
          </a:xfrm>
          <a:prstGeom prst="rect">
            <a:avLst/>
          </a:prstGeom>
        </p:spPr>
        <p:txBody>
          <a:bodyPr vert="horz" wrap="square" lIns="91440" tIns="91440" rIns="91440" bIns="91440" numCol="1" rtlCol="0" anchor="t" anchorCtr="1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Clr>
                <a:srgbClr val="878700"/>
              </a:buClr>
              <a:buFont typeface="Wingdings" panose="05000000000000000000" pitchFamily="2" charset="2"/>
              <a:buChar char="Ø"/>
            </a:pPr>
            <a:r>
              <a:rPr lang="en-US" dirty="0"/>
              <a:t>Quality Score between 0 and 10</a:t>
            </a:r>
          </a:p>
          <a:p>
            <a:pPr marL="457200">
              <a:lnSpc>
                <a:spcPct val="100000"/>
              </a:lnSpc>
              <a:spcAft>
                <a:spcPts val="0"/>
              </a:spcAft>
              <a:buClr>
                <a:srgbClr val="878700"/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0 to 3 = Low</a:t>
            </a:r>
          </a:p>
          <a:p>
            <a:pPr marL="457200">
              <a:lnSpc>
                <a:spcPct val="100000"/>
              </a:lnSpc>
              <a:spcAft>
                <a:spcPts val="600"/>
              </a:spcAft>
              <a:buClr>
                <a:srgbClr val="878700"/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4 to 6 = Average</a:t>
            </a:r>
          </a:p>
          <a:p>
            <a:pPr marL="457200" lvl="3">
              <a:lnSpc>
                <a:spcPct val="100000"/>
              </a:lnSpc>
              <a:spcBef>
                <a:spcPts val="600"/>
              </a:spcBef>
              <a:buClr>
                <a:srgbClr val="878700"/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7 to 10 = High</a:t>
            </a:r>
          </a:p>
          <a:p>
            <a:pPr>
              <a:lnSpc>
                <a:spcPct val="100000"/>
              </a:lnSpc>
            </a:pPr>
            <a:endParaRPr lang="en-US" sz="16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34358F-C6C1-898D-8FFA-C20E96086C1E}"/>
              </a:ext>
            </a:extLst>
          </p:cNvPr>
          <p:cNvCxnSpPr>
            <a:cxnSpLocks/>
          </p:cNvCxnSpPr>
          <p:nvPr/>
        </p:nvCxnSpPr>
        <p:spPr>
          <a:xfrm>
            <a:off x="4660085" y="1914787"/>
            <a:ext cx="6979640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50AB530-2AA4-1DB1-6B46-0425392A920B}"/>
              </a:ext>
            </a:extLst>
          </p:cNvPr>
          <p:cNvCxnSpPr/>
          <p:nvPr/>
        </p:nvCxnSpPr>
        <p:spPr>
          <a:xfrm>
            <a:off x="8464492" y="1929468"/>
            <a:ext cx="0" cy="2583809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6" y="486564"/>
            <a:ext cx="9467127" cy="88083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Neural Network model</a:t>
            </a:r>
            <a:endParaRPr lang="en-US" sz="3600" kern="1200" cap="all" spc="300" baseline="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1707F9-D09D-8A8E-C628-2718F927FA05}"/>
              </a:ext>
            </a:extLst>
          </p:cNvPr>
          <p:cNvSpPr txBox="1"/>
          <p:nvPr/>
        </p:nvSpPr>
        <p:spPr>
          <a:xfrm>
            <a:off x="1821809" y="1771896"/>
            <a:ext cx="8548382" cy="3716323"/>
          </a:xfrm>
          <a:prstGeom prst="rect">
            <a:avLst/>
          </a:prstGeom>
          <a:solidFill>
            <a:schemeClr val="bg1">
              <a:alpha val="90000"/>
            </a:schemeClr>
          </a:solidFill>
          <a:ln w="38100">
            <a:noFill/>
          </a:ln>
        </p:spPr>
        <p:txBody>
          <a:bodyPr vert="horz" lIns="91440" tIns="457200" rIns="91440" bIns="457200" rtlCol="0" anchor="t" anchorCtr="1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000" b="1" kern="1200" dirty="0">
                <a:latin typeface="+mj-lt"/>
                <a:ea typeface="+mn-ea"/>
                <a:cs typeface="+mn-cs"/>
              </a:rPr>
              <a:t>Why we chose this model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3F36224-BFF6-F5BB-4426-D71F32F85844}"/>
              </a:ext>
            </a:extLst>
          </p:cNvPr>
          <p:cNvCxnSpPr/>
          <p:nvPr/>
        </p:nvCxnSpPr>
        <p:spPr>
          <a:xfrm>
            <a:off x="827713" y="1367406"/>
            <a:ext cx="10536573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7791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4" y="444617"/>
            <a:ext cx="10599491" cy="1158030"/>
          </a:xfrm>
        </p:spPr>
        <p:txBody>
          <a:bodyPr anchor="ctr" anchorCtr="0">
            <a:normAutofit/>
          </a:bodyPr>
          <a:lstStyle/>
          <a:p>
            <a:pPr algn="l"/>
            <a:r>
              <a:rPr lang="en-US" dirty="0"/>
              <a:t>Quality Distribution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076DEEA-B39D-C8F8-D133-DD850C0E691E}"/>
              </a:ext>
            </a:extLst>
          </p:cNvPr>
          <p:cNvCxnSpPr>
            <a:cxnSpLocks/>
          </p:cNvCxnSpPr>
          <p:nvPr/>
        </p:nvCxnSpPr>
        <p:spPr>
          <a:xfrm>
            <a:off x="827713" y="1367406"/>
            <a:ext cx="10536573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170" name="Picture 2">
            <a:extLst>
              <a:ext uri="{FF2B5EF4-FFF2-40B4-BE49-F238E27FC236}">
                <a16:creationId xmlns:a16="http://schemas.microsoft.com/office/drawing/2014/main" id="{FFA332DB-F196-299F-CD12-A46CED66E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0363" y="1602646"/>
            <a:ext cx="8891274" cy="4546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8649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Couple of wine glasses">
            <a:extLst>
              <a:ext uri="{FF2B5EF4-FFF2-40B4-BE49-F238E27FC236}">
                <a16:creationId xmlns:a16="http://schemas.microsoft.com/office/drawing/2014/main" id="{02190FEB-B686-1D32-057F-02D2FC84FCD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2" t="7995" b="7798"/>
          <a:stretch/>
        </p:blipFill>
        <p:spPr>
          <a:xfrm>
            <a:off x="0" y="10"/>
            <a:ext cx="12192000" cy="6857990"/>
          </a:xfrm>
          <a:noFill/>
        </p:spPr>
      </p:pic>
      <p:sp>
        <p:nvSpPr>
          <p:cNvPr id="11" name="Title 2">
            <a:extLst>
              <a:ext uri="{FF2B5EF4-FFF2-40B4-BE49-F238E27FC236}">
                <a16:creationId xmlns:a16="http://schemas.microsoft.com/office/drawing/2014/main" id="{AD644CC7-FA4B-2601-071E-FF42A07041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9116" y="5532541"/>
            <a:ext cx="5654180" cy="1082179"/>
          </a:xfrm>
        </p:spPr>
        <p:txBody>
          <a:bodyPr/>
          <a:lstStyle/>
          <a:p>
            <a:pPr algn="l"/>
            <a:r>
              <a:rPr lang="en-US" sz="3600" dirty="0"/>
              <a:t>Scaled variables</a:t>
            </a:r>
          </a:p>
        </p:txBody>
      </p:sp>
      <p:pic>
        <p:nvPicPr>
          <p:cNvPr id="12292" name="Picture 4" descr="How to Selectively Scale Numerical Input Variables for Machine Learning -  MachineLearningMastery.com">
            <a:extLst>
              <a:ext uri="{FF2B5EF4-FFF2-40B4-BE49-F238E27FC236}">
                <a16:creationId xmlns:a16="http://schemas.microsoft.com/office/drawing/2014/main" id="{778E34F4-959F-82B0-BACA-CD160A0D3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4950" y="809541"/>
            <a:ext cx="6727967" cy="504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4546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285" y="466344"/>
            <a:ext cx="10787791" cy="1161120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Correlation matrix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702681A-259F-1A41-30F3-0C5D5A69AA09}"/>
              </a:ext>
            </a:extLst>
          </p:cNvPr>
          <p:cNvCxnSpPr>
            <a:cxnSpLocks/>
          </p:cNvCxnSpPr>
          <p:nvPr/>
        </p:nvCxnSpPr>
        <p:spPr>
          <a:xfrm>
            <a:off x="1359017" y="1367406"/>
            <a:ext cx="10125059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6BCC344F-11E6-5C56-75C3-D26C146FCC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727" y="763401"/>
            <a:ext cx="6152263" cy="5503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20181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{67C9BA67-CCFD-4843-A925-DD45A4BE6A7C}tf55661986_win32</Template>
  <TotalTime>5950</TotalTime>
  <Words>649</Words>
  <Application>Microsoft Office PowerPoint</Application>
  <PresentationFormat>Widescreen</PresentationFormat>
  <Paragraphs>141</Paragraphs>
  <Slides>18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Aptos</vt:lpstr>
      <vt:lpstr>Arial</vt:lpstr>
      <vt:lpstr>Calibri</vt:lpstr>
      <vt:lpstr>Calibri Light</vt:lpstr>
      <vt:lpstr>Wingdings</vt:lpstr>
      <vt:lpstr>Custom</vt:lpstr>
      <vt:lpstr>Wine quality prediction model Brianna Beyer | Denis Dragan | Summer Dowdy | Jason Hinshaw </vt:lpstr>
      <vt:lpstr>overview</vt:lpstr>
      <vt:lpstr>PowerPoint Presentation</vt:lpstr>
      <vt:lpstr>the Datasets</vt:lpstr>
      <vt:lpstr>Variables</vt:lpstr>
      <vt:lpstr>Neural Network model</vt:lpstr>
      <vt:lpstr>Quality Distribution</vt:lpstr>
      <vt:lpstr>Scaled variables</vt:lpstr>
      <vt:lpstr>Correlation matrix</vt:lpstr>
      <vt:lpstr>visualization</vt:lpstr>
      <vt:lpstr>visualization</vt:lpstr>
      <vt:lpstr>visualization</vt:lpstr>
      <vt:lpstr>Feature importance</vt:lpstr>
      <vt:lpstr>Random forest model</vt:lpstr>
      <vt:lpstr>results</vt:lpstr>
      <vt:lpstr>summary</vt:lpstr>
      <vt:lpstr>References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Summer Dowdy</dc:creator>
  <cp:lastModifiedBy>Summer Dowdy</cp:lastModifiedBy>
  <cp:revision>1</cp:revision>
  <dcterms:created xsi:type="dcterms:W3CDTF">2024-09-05T17:35:16Z</dcterms:created>
  <dcterms:modified xsi:type="dcterms:W3CDTF">2024-09-09T20:46:03Z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